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2" r:id="rId3"/>
    <p:sldId id="299" r:id="rId4"/>
    <p:sldId id="298" r:id="rId5"/>
    <p:sldId id="280" r:id="rId6"/>
    <p:sldId id="292" r:id="rId7"/>
    <p:sldId id="300" r:id="rId8"/>
    <p:sldId id="295" r:id="rId9"/>
    <p:sldId id="296" r:id="rId10"/>
    <p:sldId id="266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6327" autoAdjust="0"/>
    <p:restoredTop sz="94660"/>
  </p:normalViewPr>
  <p:slideViewPr>
    <p:cSldViewPr>
      <p:cViewPr>
        <p:scale>
          <a:sx n="66" d="100"/>
          <a:sy n="66" d="100"/>
        </p:scale>
        <p:origin x="-117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B65F3-C909-4913-925F-83C4FD18E043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C32EC-92C4-42E2-BFDF-35E6AD80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D001F-D6EF-46DE-B656-2E4B0D2923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D001F-D6EF-46DE-B656-2E4B0D2923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D001F-D6EF-46DE-B656-2E4B0D2923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D001F-D6EF-46DE-B656-2E4B0D2923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3B084-FF61-482D-A274-26505D1EA37F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596DE-ECE2-478E-BCB5-218A823F6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533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Welcome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686800" cy="5791200"/>
          </a:xfrm>
        </p:spPr>
        <p:txBody>
          <a:bodyPr>
            <a:noAutofit/>
          </a:bodyPr>
          <a:lstStyle/>
          <a:p>
            <a:pPr rtl="1">
              <a:lnSpc>
                <a:spcPct val="170000"/>
              </a:lnSpc>
            </a:pPr>
            <a:r>
              <a:rPr lang="ar-SA" sz="2200" dirty="0" smtClean="0">
                <a:solidFill>
                  <a:schemeClr val="tx1"/>
                </a:solidFill>
              </a:rPr>
              <a:t>أعزائي الطلبة والمستفيدين من المحاضرات الدراسية لجامعة ابن سينا الافتراضية </a:t>
            </a:r>
            <a:r>
              <a:rPr lang="en-US" sz="2200" dirty="0" err="1" smtClean="0">
                <a:solidFill>
                  <a:schemeClr val="tx1"/>
                </a:solidFill>
              </a:rPr>
              <a:t>Avecinna</a:t>
            </a:r>
            <a:r>
              <a:rPr lang="en-US" sz="2200" dirty="0" smtClean="0">
                <a:solidFill>
                  <a:schemeClr val="tx1"/>
                </a:solidFill>
              </a:rPr>
              <a:t> Virtual Campus </a:t>
            </a:r>
            <a:r>
              <a:rPr lang="ar-SA" sz="2200" dirty="0" smtClean="0">
                <a:solidFill>
                  <a:schemeClr val="tx1"/>
                </a:solidFill>
              </a:rPr>
              <a:t> السلام عليكم ورحمة الله وبركاته 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ar-SA" sz="2200" dirty="0" smtClean="0">
                <a:solidFill>
                  <a:schemeClr val="tx1"/>
                </a:solidFill>
              </a:rPr>
              <a:t>أنا الدكتور وائل عبد اللطيف كديمي  أستاذ الحسابات الكهرومغناطيسية </a:t>
            </a:r>
            <a:r>
              <a:rPr lang="en-US" sz="2200" dirty="0" smtClean="0">
                <a:solidFill>
                  <a:schemeClr val="tx1"/>
                </a:solidFill>
              </a:rPr>
              <a:t>Electromagnetic Computations </a:t>
            </a:r>
            <a:r>
              <a:rPr lang="ar-SA" sz="2200" dirty="0" smtClean="0">
                <a:solidFill>
                  <a:schemeClr val="tx1"/>
                </a:solidFill>
              </a:rPr>
              <a:t> في قسم الفيزياء / كلية العلوم / جامعة البصرة / جمهورية العراق . 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ar-SA" sz="2200" dirty="0" smtClean="0">
                <a:solidFill>
                  <a:schemeClr val="tx1"/>
                </a:solidFill>
              </a:rPr>
              <a:t>أنا المُعّد لمحاضرات هذا الفصل الدراسي ضمن برنامج التعليم الالكتروني لجامعة ابن سينا الافتراضية والذي يحمل عنوان الكهربائية والمغناطيسية الجزء الثاني</a:t>
            </a:r>
            <a:br>
              <a:rPr lang="ar-SA" sz="2200" dirty="0" smtClean="0">
                <a:solidFill>
                  <a:schemeClr val="tx1"/>
                </a:solidFill>
              </a:rPr>
            </a:br>
            <a:r>
              <a:rPr lang="ar-SA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Electricity and Magnetism – Part 2</a:t>
            </a:r>
            <a:r>
              <a:rPr lang="ar-SA" sz="2200" dirty="0" smtClean="0">
                <a:solidFill>
                  <a:schemeClr val="tx1"/>
                </a:solidFill>
              </a:rPr>
              <a:t> وهو أحد المواضيع الاجبارية لطلبة الصف الثاني لقسمي الفيزياء والرياضيات في كلية العلوم / جامعة البصرة  التي تعتمد نظام المقررات . 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ar-SA" sz="2200" dirty="0" smtClean="0">
                <a:solidFill>
                  <a:schemeClr val="tx1"/>
                </a:solidFill>
              </a:rPr>
              <a:t>أتمنى لكم إصغاءا ً مفيدا ً ومثمرا ً مع مواد هذا الفصل الدراسي.</a:t>
            </a:r>
            <a:endParaRPr lang="en-US" sz="2200" dirty="0" smtClean="0">
              <a:solidFill>
                <a:schemeClr val="tx1"/>
              </a:solidFill>
            </a:endParaRPr>
          </a:p>
          <a:p>
            <a:pPr rtl="1">
              <a:lnSpc>
                <a:spcPct val="170000"/>
              </a:lnSpc>
            </a:pPr>
            <a:r>
              <a:rPr lang="en-US" sz="1400" b="1" dirty="0" smtClean="0">
                <a:solidFill>
                  <a:schemeClr val="accent1"/>
                </a:solidFill>
              </a:rPr>
              <a:t>wailcomm@yahoo.com</a:t>
            </a:r>
          </a:p>
          <a:p>
            <a:pPr rtl="1">
              <a:lnSpc>
                <a:spcPct val="170000"/>
              </a:lnSpc>
            </a:pP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929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en-US" sz="2000" b="1" dirty="0" smtClean="0">
                <a:solidFill>
                  <a:srgbClr val="00B0F0"/>
                </a:solidFill>
              </a:rPr>
              <a:t>     </a:t>
            </a:r>
            <a:r>
              <a:rPr lang="ar-SA" sz="2000" b="1" dirty="0" smtClean="0">
                <a:solidFill>
                  <a:srgbClr val="00B0F0"/>
                </a:solidFill>
              </a:rPr>
              <a:t>مثــــــــــال  </a:t>
            </a:r>
            <a:r>
              <a:rPr lang="ar-IQ" sz="2000" b="1" dirty="0" smtClean="0">
                <a:solidFill>
                  <a:srgbClr val="00B0F0"/>
                </a:solidFill>
              </a:rPr>
              <a:t> </a:t>
            </a:r>
            <a:r>
              <a:rPr lang="en-US" sz="2000" b="1" dirty="0" smtClean="0">
                <a:solidFill>
                  <a:srgbClr val="00B0F0"/>
                </a:solidFill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اذا كانت لديك الادوات التالية  ( قضيب مغناطيسي – ملف – ملي اميتر مؤشره في المنتصف) كيف يمكنك ان تولد تيار كهربائي؟</a:t>
            </a:r>
            <a:endParaRPr lang="en-US" sz="1800" b="1" dirty="0" smtClean="0"/>
          </a:p>
          <a:p>
            <a:pPr algn="just" rtl="1">
              <a:lnSpc>
                <a:spcPct val="200000"/>
              </a:lnSpc>
            </a:pPr>
            <a:r>
              <a:rPr lang="ar-SA" sz="2000" b="1" dirty="0" smtClean="0">
                <a:solidFill>
                  <a:srgbClr val="00B0F0"/>
                </a:solidFill>
              </a:rPr>
              <a:t>الحــــــــــــــــــــل: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* الخطوات:         1- صل نهايتي الملف مع الملي اميتر. 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                     2- حرك المغناطيس باتجاه الملف عموديآ على مستواه .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                     3- حرك المغناطيس بعيدآ عن الملف.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                     4- اوقف حركة المغناطيس ولاحظ حركة الملي اميتر. 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 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* الاستنتاج:   1- عند حركة المغناطيس من اعلى الى اسفل داخل الملف يتحرك مؤشر الاميتر باتجاه معين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               </a:t>
            </a:r>
            <a:r>
              <a:rPr lang="en-US" sz="1800" b="1" dirty="0" smtClean="0"/>
              <a:t>      </a:t>
            </a:r>
            <a:r>
              <a:rPr lang="ar-SA" sz="1800" b="1" dirty="0" smtClean="0"/>
              <a:t>     وعند سحب المغناطيس الى خارج الملف يتحرك مؤشر الاميتر في الاتجاه المعاكس 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                2- إذا توقف المغاطيس عن الحركة فإن مؤشر الاميتر يشير الى صفر    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endParaRPr lang="en-US" sz="1800" b="1" dirty="0" smtClean="0"/>
          </a:p>
          <a:p>
            <a:pPr algn="just" rtl="1">
              <a:lnSpc>
                <a:spcPct val="200000"/>
              </a:lnSpc>
            </a:pPr>
            <a:endParaRPr lang="ar-SA" sz="1800" b="1" dirty="0" smtClean="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6261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B0F0"/>
                </a:solidFill>
              </a:rPr>
              <a:t>                                               </a:t>
            </a:r>
            <a:r>
              <a:rPr lang="ar-SA" sz="1800" b="1" dirty="0" smtClean="0">
                <a:solidFill>
                  <a:srgbClr val="00B0F0"/>
                </a:solidFill>
              </a:rPr>
              <a:t>الخلاصة        </a:t>
            </a:r>
            <a:r>
              <a:rPr lang="en-US" sz="1800" b="1" dirty="0" smtClean="0">
                <a:solidFill>
                  <a:srgbClr val="00B0F0"/>
                </a:solidFill>
              </a:rPr>
              <a:t>Summary  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تضمنت المحاضرة النقاط المهمة التالية :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تعريف ظاهرة الحث الكهرومغناطيسي.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1800" b="1" dirty="0" smtClean="0"/>
              <a:t>                   إذا قطع سلك فيضا مغناطيسيا </a:t>
            </a:r>
            <a:r>
              <a:rPr lang="ar-EG" sz="1800" b="1" dirty="0" smtClean="0"/>
              <a:t>ي</a:t>
            </a:r>
            <a:r>
              <a:rPr lang="ar-SA" sz="1800" b="1" dirty="0" smtClean="0"/>
              <a:t>تولد في السلك قوة دافعة كهربائية محتثة وتيار كهربائي</a:t>
            </a:r>
            <a:br>
              <a:rPr lang="ar-SA" sz="1800" b="1" dirty="0" smtClean="0"/>
            </a:br>
            <a:r>
              <a:rPr lang="ar-SA" sz="1800" b="1" dirty="0" smtClean="0"/>
              <a:t>             محتث” هذا يعنى أن شـرط تولد قوة دافعة محتثة هــو قطع خطوط الفيض المغناطيسي</a:t>
            </a:r>
            <a:r>
              <a:rPr lang="en-US" sz="1800" b="1" dirty="0" smtClean="0"/>
              <a:t>.</a:t>
            </a:r>
            <a:endParaRPr lang="ar-SA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حركة سلك موصل في مجال مغناطيسي .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            أن تراكم الشحنات الموجبة في طرف والسالبة في الطرف الآخرمن السلك الموصل سيولد مجالاً كهربائياً غير أستاتيكي شدته </a:t>
            </a:r>
            <a:r>
              <a:rPr lang="en-US" sz="1800" b="1" dirty="0" smtClean="0"/>
              <a:t>E</a:t>
            </a:r>
            <a:r>
              <a:rPr lang="ar-SA" sz="1800" b="1" dirty="0" smtClean="0"/>
              <a:t>، وعليه فأن الإلكترون يكون واقعاً تحت تأثير قوتين هما :-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1-القوة المغناطيسية نحو الأسفل  </a:t>
            </a:r>
            <a:r>
              <a:rPr lang="en-US" sz="1800" b="1" dirty="0" smtClean="0"/>
              <a:t>(F</a:t>
            </a:r>
            <a:r>
              <a:rPr lang="en-US" sz="1800" b="1" baseline="-25000" dirty="0" smtClean="0"/>
              <a:t>M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evB</a:t>
            </a:r>
            <a:r>
              <a:rPr lang="en-US" sz="1800" b="1" dirty="0" smtClean="0"/>
              <a:t>)</a:t>
            </a:r>
            <a:r>
              <a:rPr lang="ar-SA" sz="1800" b="1" dirty="0" smtClean="0"/>
              <a:t>.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2-القوة الكهربائية نحو الأعلى      </a:t>
            </a:r>
            <a:r>
              <a:rPr lang="en-US" sz="1800" b="1" dirty="0" smtClean="0"/>
              <a:t>(F</a:t>
            </a:r>
            <a:r>
              <a:rPr lang="en-US" sz="1800" b="1" baseline="-25000" dirty="0" smtClean="0"/>
              <a:t>E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eE</a:t>
            </a:r>
            <a:r>
              <a:rPr lang="en-US" sz="1800" b="1" dirty="0" smtClean="0"/>
              <a:t>)</a:t>
            </a:r>
            <a:r>
              <a:rPr lang="ar-SA" sz="1800" b="1" dirty="0" smtClean="0"/>
              <a:t>.  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مثـــــــال: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أختبــــار. </a:t>
            </a:r>
            <a:endParaRPr lang="en-US" sz="1800" b="1" dirty="0"/>
          </a:p>
        </p:txBody>
      </p:sp>
    </p:spTree>
  </p:cSld>
  <p:clrMapOvr>
    <a:masterClrMapping/>
  </p:clrMapOvr>
  <p:transition advTm="4948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Start Formative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256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90800"/>
            <a:ext cx="8915400" cy="3154363"/>
          </a:xfrm>
        </p:spPr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ar-SA" sz="2400" dirty="0" smtClean="0"/>
              <a:t>المقدمة.</a:t>
            </a:r>
            <a:endParaRPr lang="en-US" sz="2400" dirty="0" smtClean="0"/>
          </a:p>
          <a:p>
            <a:pPr algn="just" rtl="1">
              <a:lnSpc>
                <a:spcPct val="200000"/>
              </a:lnSpc>
            </a:pPr>
            <a:r>
              <a:rPr lang="ar-SA" sz="2400" dirty="0" smtClean="0"/>
              <a:t>تعريف ظاهرة الحث الكهرومغناطيسي.</a:t>
            </a:r>
          </a:p>
          <a:p>
            <a:pPr algn="just" rtl="1">
              <a:lnSpc>
                <a:spcPct val="200000"/>
              </a:lnSpc>
            </a:pPr>
            <a:r>
              <a:rPr lang="ar-SA" sz="2400" dirty="0" smtClean="0"/>
              <a:t>حركة موصل في مجال مغناطيسي.</a:t>
            </a:r>
          </a:p>
          <a:p>
            <a:pPr algn="just" rtl="1">
              <a:lnSpc>
                <a:spcPct val="200000"/>
              </a:lnSpc>
            </a:pPr>
            <a:endParaRPr lang="en-US" sz="2400" dirty="0" smtClean="0"/>
          </a:p>
          <a:p>
            <a:pPr algn="just" rtl="1">
              <a:lnSpc>
                <a:spcPct val="200000"/>
              </a:lnSpc>
            </a:pPr>
            <a:endParaRPr lang="ar-IQ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pPr rtl="1"/>
            <a:r>
              <a:rPr lang="ar-IQ" sz="3600" b="1" dirty="0" smtClean="0">
                <a:solidFill>
                  <a:srgbClr val="FF0000"/>
                </a:solidFill>
              </a:rPr>
              <a:t>الفصل ال</a:t>
            </a:r>
            <a:r>
              <a:rPr lang="ar-SA" sz="3600" b="1" dirty="0" smtClean="0">
                <a:solidFill>
                  <a:srgbClr val="FF0000"/>
                </a:solidFill>
              </a:rPr>
              <a:t>ثالث</a:t>
            </a: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smtClean="0">
                <a:solidFill>
                  <a:srgbClr val="FF0000"/>
                </a:solidFill>
              </a:rPr>
              <a:t>Chapter Three      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ar-IQ" sz="3600" b="1" dirty="0" smtClean="0">
                <a:solidFill>
                  <a:schemeClr val="tx2"/>
                </a:solidFill>
              </a:rPr>
              <a:t> </a:t>
            </a:r>
            <a:r>
              <a:rPr lang="ar-IQ" sz="3600" b="1" dirty="0" smtClean="0">
                <a:solidFill>
                  <a:srgbClr val="00B0F0"/>
                </a:solidFill>
              </a:rPr>
              <a:t>ال</a:t>
            </a:r>
            <a:r>
              <a:rPr lang="ar-SA" sz="3600" b="1" dirty="0" smtClean="0">
                <a:solidFill>
                  <a:srgbClr val="00B0F0"/>
                </a:solidFill>
              </a:rPr>
              <a:t>حث الكهرومغناطيسي </a:t>
            </a:r>
            <a:br>
              <a:rPr lang="ar-SA" sz="3600" b="1" dirty="0" smtClean="0">
                <a:solidFill>
                  <a:srgbClr val="00B0F0"/>
                </a:solidFill>
              </a:rPr>
            </a:br>
            <a:r>
              <a:rPr lang="ar-SA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Electromagnetic Induction </a:t>
            </a:r>
            <a:r>
              <a:rPr lang="ar-SA" sz="3600" b="1" dirty="0" smtClean="0">
                <a:solidFill>
                  <a:srgbClr val="00B0F0"/>
                </a:solidFill>
              </a:rPr>
              <a:t/>
            </a:r>
            <a:br>
              <a:rPr lang="ar-SA" sz="36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 Sequence:11</a:t>
            </a:r>
            <a:endParaRPr lang="en-US" sz="3600" dirty="0"/>
          </a:p>
        </p:txBody>
      </p:sp>
    </p:spTree>
  </p:cSld>
  <p:clrMapOvr>
    <a:masterClrMapping/>
  </p:clrMapOvr>
  <p:transition advTm="1929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00B0F0"/>
                </a:solidFill>
              </a:rPr>
              <a:t>ال</a:t>
            </a:r>
            <a:r>
              <a:rPr lang="ar-SA" b="1" dirty="0" smtClean="0">
                <a:solidFill>
                  <a:srgbClr val="00B0F0"/>
                </a:solidFill>
              </a:rPr>
              <a:t>مقدمة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57825"/>
          </a:xfrm>
        </p:spPr>
        <p:txBody>
          <a:bodyPr>
            <a:noAutofit/>
          </a:bodyPr>
          <a:lstStyle/>
          <a:p>
            <a:pPr algn="just" rtl="1">
              <a:lnSpc>
                <a:spcPct val="160000"/>
              </a:lnSpc>
              <a:buFontTx/>
              <a:buNone/>
            </a:pPr>
            <a:r>
              <a:rPr lang="ar-SA" sz="2000" b="1" dirty="0" smtClean="0">
                <a:solidFill>
                  <a:srgbClr val="FF0000"/>
                </a:solidFill>
              </a:rPr>
              <a:t>سنتعرف على كيفية التفاعلات </a:t>
            </a:r>
            <a:r>
              <a:rPr lang="ar-SA" sz="2000" b="1" dirty="0">
                <a:solidFill>
                  <a:srgbClr val="FF0000"/>
                </a:solidFill>
              </a:rPr>
              <a:t>التي تحدث بين المجالات الكهربائية والمغناطيسية.</a:t>
            </a:r>
            <a:endParaRPr lang="ar-OM" sz="2000" b="1" dirty="0">
              <a:solidFill>
                <a:srgbClr val="FF0000"/>
              </a:solidFill>
            </a:endParaRPr>
          </a:p>
          <a:p>
            <a:pPr algn="just" rtl="1">
              <a:lnSpc>
                <a:spcPct val="160000"/>
              </a:lnSpc>
              <a:buFontTx/>
              <a:buNone/>
            </a:pPr>
            <a:r>
              <a:rPr lang="ar-SA" sz="2000" b="1" dirty="0" smtClean="0">
                <a:solidFill>
                  <a:srgbClr val="000000"/>
                </a:solidFill>
                <a:cs typeface="Times New Roman" pitchFamily="18" charset="0"/>
              </a:rPr>
              <a:t>أ-وصف </a:t>
            </a:r>
            <a:r>
              <a:rPr lang="ar-SA" sz="2000" b="1" dirty="0">
                <a:solidFill>
                  <a:srgbClr val="000000"/>
                </a:solidFill>
                <a:cs typeface="Times New Roman" pitchFamily="18" charset="0"/>
              </a:rPr>
              <a:t>تجارب فاراد</a:t>
            </a:r>
            <a:r>
              <a:rPr lang="ar-OM" sz="2000" b="1" dirty="0">
                <a:solidFill>
                  <a:srgbClr val="000000"/>
                </a:solidFill>
                <a:cs typeface="Times New Roman" pitchFamily="18" charset="0"/>
              </a:rPr>
              <a:t>ا</a:t>
            </a:r>
            <a:r>
              <a:rPr lang="ar-SA" sz="2000" b="1" dirty="0">
                <a:solidFill>
                  <a:srgbClr val="000000"/>
                </a:solidFill>
                <a:cs typeface="Times New Roman" pitchFamily="18" charset="0"/>
              </a:rPr>
              <a:t>ي التي أدت إلى استنتاج أن التغير في المجال </a:t>
            </a:r>
            <a:r>
              <a:rPr lang="ar-OM" sz="2000" b="1" dirty="0">
                <a:solidFill>
                  <a:srgbClr val="000000"/>
                </a:solidFill>
                <a:cs typeface="Times New Roman" pitchFamily="18" charset="0"/>
              </a:rPr>
              <a:t>ا</a:t>
            </a:r>
            <a:r>
              <a:rPr lang="ar-SA" sz="2000" b="1" dirty="0">
                <a:solidFill>
                  <a:srgbClr val="000000"/>
                </a:solidFill>
                <a:cs typeface="Times New Roman" pitchFamily="18" charset="0"/>
              </a:rPr>
              <a:t>لمغناطيسي يولد قوة دافعة كهربائية. </a:t>
            </a:r>
            <a:endParaRPr lang="ar-OM" sz="2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rtl="1">
              <a:lnSpc>
                <a:spcPct val="160000"/>
              </a:lnSpc>
              <a:buFontTx/>
              <a:buNone/>
            </a:pPr>
            <a:endParaRPr lang="ar-OM" sz="2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rtl="1">
              <a:lnSpc>
                <a:spcPct val="160000"/>
              </a:lnSpc>
              <a:buFontTx/>
              <a:buNone/>
            </a:pPr>
            <a:r>
              <a:rPr lang="ar-SA" sz="2000" b="1" dirty="0">
                <a:solidFill>
                  <a:srgbClr val="000000"/>
                </a:solidFill>
                <a:cs typeface="Times New Roman" pitchFamily="18" charset="0"/>
              </a:rPr>
              <a:t>ب-وصف تولد القوة الدافعة الكهربائية </a:t>
            </a:r>
            <a:r>
              <a:rPr lang="ar-SA" sz="2000" b="1" dirty="0" smtClean="0">
                <a:solidFill>
                  <a:srgbClr val="000000"/>
                </a:solidFill>
                <a:cs typeface="Times New Roman" pitchFamily="18" charset="0"/>
              </a:rPr>
              <a:t>المحتثة </a:t>
            </a:r>
            <a:r>
              <a:rPr lang="ar-SA" sz="2000" b="1" dirty="0">
                <a:solidFill>
                  <a:srgbClr val="000000"/>
                </a:solidFill>
                <a:cs typeface="Times New Roman" pitchFamily="18" charset="0"/>
              </a:rPr>
              <a:t>عن طريق تغير الفيض المغناطيسي أو تغير مساحة الدائرة الكهربائية الكاملة لموصل. </a:t>
            </a:r>
            <a:endParaRPr lang="ar-OM" sz="2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rtl="1">
              <a:lnSpc>
                <a:spcPct val="160000"/>
              </a:lnSpc>
              <a:buFontTx/>
              <a:buNone/>
            </a:pPr>
            <a:endParaRPr lang="ar-OM" sz="2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rtl="1">
              <a:lnSpc>
                <a:spcPct val="160000"/>
              </a:lnSpc>
              <a:buFontTx/>
              <a:buNone/>
            </a:pPr>
            <a:r>
              <a:rPr lang="ar-SA" sz="2000" b="1" dirty="0">
                <a:solidFill>
                  <a:srgbClr val="000000"/>
                </a:solidFill>
                <a:cs typeface="Times New Roman" pitchFamily="18" charset="0"/>
              </a:rPr>
              <a:t>ج-تطبيق قانون لنز لتحديد اتجاه التيار المتولد بالحث الكهرومغناطيسي في مواقف متعددة بما في ذلك القوة الدافعة الكهربائية </a:t>
            </a:r>
            <a:r>
              <a:rPr lang="ar-SA" sz="2000" b="1" dirty="0" smtClean="0">
                <a:solidFill>
                  <a:srgbClr val="000000"/>
                </a:solidFill>
                <a:cs typeface="Times New Roman" pitchFamily="18" charset="0"/>
              </a:rPr>
              <a:t>المحتثة. </a:t>
            </a:r>
            <a:endParaRPr lang="en-US" sz="2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47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125086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253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Autofit/>
          </a:bodyPr>
          <a:lstStyle/>
          <a:p>
            <a:pPr algn="just" rtl="1">
              <a:lnSpc>
                <a:spcPct val="200000"/>
              </a:lnSpc>
            </a:pPr>
            <a:r>
              <a:rPr lang="ar-SA" sz="2000" b="1" dirty="0" smtClean="0"/>
              <a:t>في الفصل الأول رأينا كيف يمكن أن ينشأ المجال المغناطيسي عن تيار كهربائي، والسؤال الذي قد يتبادر إلى الذهن هو هل يمكن أن ينشأ تيار كهربائي عن مجال مغناطيسي؟</a:t>
            </a:r>
            <a:endParaRPr lang="en-US" sz="2000" b="1" dirty="0" smtClean="0"/>
          </a:p>
          <a:p>
            <a:pPr algn="just" rtl="1">
              <a:lnSpc>
                <a:spcPct val="200000"/>
              </a:lnSpc>
            </a:pPr>
            <a:endParaRPr lang="en-US" sz="1800" b="1" dirty="0" smtClean="0"/>
          </a:p>
          <a:p>
            <a:pPr algn="just" rtl="1">
              <a:lnSpc>
                <a:spcPct val="200000"/>
              </a:lnSpc>
            </a:pPr>
            <a:r>
              <a:rPr lang="ar-SA" sz="2000" b="1" dirty="0" smtClean="0"/>
              <a:t>حاول العالم فاراداى إثبات عكس ما قاله العالم اورستد وحقق ذلك فعلا عام </a:t>
            </a:r>
            <a:r>
              <a:rPr lang="en-US" sz="2000" b="1" dirty="0" smtClean="0"/>
              <a:t>1831</a:t>
            </a:r>
            <a:r>
              <a:rPr lang="ar-SA" sz="2000" b="1" dirty="0" smtClean="0"/>
              <a:t> ونجح في :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ar-SA" sz="2000" b="1" dirty="0" smtClean="0"/>
              <a:t>"توليد تيار كهربي من مجال مغناطيسي“</a:t>
            </a:r>
            <a:r>
              <a:rPr lang="en-US" sz="2000" b="1" dirty="0" smtClean="0"/>
              <a:t>  </a:t>
            </a:r>
            <a:r>
              <a:rPr lang="ar-SA" sz="2000" b="1" dirty="0" smtClean="0"/>
              <a:t>وسميت هذه الظاهرة:( الحث الكهرومغناطيسى)    </a:t>
            </a:r>
            <a:endParaRPr lang="en-US" sz="2000" b="1" dirty="0" smtClean="0"/>
          </a:p>
          <a:p>
            <a:pPr algn="just" rtl="1">
              <a:lnSpc>
                <a:spcPct val="200000"/>
              </a:lnSpc>
            </a:pPr>
            <a:r>
              <a:rPr lang="ar-SA" sz="2000" b="1" dirty="0" smtClean="0"/>
              <a:t>ويسمى التيار الناتج : التيار الكهربي الحثي (</a:t>
            </a:r>
            <a:r>
              <a:rPr lang="en-US" sz="2000" b="1" dirty="0" smtClean="0"/>
              <a:t>I </a:t>
            </a:r>
            <a:r>
              <a:rPr lang="ar-SA" sz="2000" b="1" dirty="0" smtClean="0"/>
              <a:t> )  والقوة الدافعة الكهربائية (ق.د.ك) المحتثة ( </a:t>
            </a:r>
            <a:r>
              <a:rPr lang="en-US" sz="2000" b="1" dirty="0" smtClean="0">
                <a:sym typeface="Symbol"/>
              </a:rPr>
              <a:t></a:t>
            </a:r>
            <a:r>
              <a:rPr lang="ar-SA" sz="2000" b="1" dirty="0" smtClean="0"/>
              <a:t> )</a:t>
            </a:r>
            <a:endParaRPr lang="en-US" sz="2000" b="1" dirty="0" smtClean="0"/>
          </a:p>
          <a:p>
            <a:pPr algn="just" rtl="1">
              <a:lnSpc>
                <a:spcPct val="150000"/>
              </a:lnSpc>
            </a:pPr>
            <a:endParaRPr lang="ar-SA" sz="2000" b="1" dirty="0" smtClean="0"/>
          </a:p>
          <a:p>
            <a:pPr algn="just" rtl="1">
              <a:lnSpc>
                <a:spcPct val="150000"/>
              </a:lnSpc>
              <a:buNone/>
            </a:pPr>
            <a:endParaRPr lang="en-US" sz="2000" b="1" dirty="0" smtClean="0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401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rtl="1"/>
            <a:r>
              <a:rPr lang="ar-SA" sz="3600" b="1" dirty="0" smtClean="0">
                <a:solidFill>
                  <a:srgbClr val="00B0F0"/>
                </a:solidFill>
              </a:rPr>
              <a:t>تعريف ظاهرة الحث الكهرومغناطيسي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7150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إذا قطع سلك فيضا مغناطيسيا </a:t>
            </a:r>
            <a:r>
              <a:rPr lang="ar-EG" sz="1800" b="1" dirty="0" smtClean="0"/>
              <a:t>ي</a:t>
            </a:r>
            <a:r>
              <a:rPr lang="ar-SA" sz="1800" b="1" dirty="0" smtClean="0"/>
              <a:t>تولد في السلك قوة دافعة كهربائية محتثة وكذلك</a:t>
            </a:r>
            <a:r>
              <a:rPr lang="en-US" sz="1800" b="1" dirty="0" smtClean="0"/>
              <a:t> </a:t>
            </a:r>
            <a:r>
              <a:rPr lang="ar-SA" sz="1800" b="1" dirty="0" smtClean="0"/>
              <a:t>تيار كهربائي محتث” هذا يعنى أن شـرط تولد قوة دافعة محتثة هــو قطع خطوط الفيض المغناطيسي</a:t>
            </a:r>
            <a:r>
              <a:rPr lang="en-US" sz="1800" b="1" dirty="0" smtClean="0"/>
              <a:t>.</a:t>
            </a:r>
            <a:endParaRPr lang="ar-SA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u="sng" dirty="0" smtClean="0"/>
              <a:t>*الاستنتاج:</a:t>
            </a:r>
            <a:r>
              <a:rPr lang="ar-SA" sz="1800" b="1" dirty="0" smtClean="0"/>
              <a:t>* حركة مؤشر الكلفانومتر تعنى تولد 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قوة دافعة كهربائية محتثة وتيار محتث.  </a:t>
            </a:r>
            <a:endParaRPr lang="en-US" sz="1800" b="1" dirty="0" smtClean="0"/>
          </a:p>
          <a:p>
            <a:pPr lvl="0" algn="just" rtl="1">
              <a:lnSpc>
                <a:spcPct val="150000"/>
              </a:lnSpc>
            </a:pPr>
            <a:r>
              <a:rPr lang="ar-SA" sz="1800" b="1" dirty="0" smtClean="0"/>
              <a:t>اتجاه حركة مؤشر الكلفانومتر تعتمد على اتجاه</a:t>
            </a:r>
          </a:p>
          <a:p>
            <a:pPr lvl="0" algn="just" rtl="1">
              <a:lnSpc>
                <a:spcPct val="150000"/>
              </a:lnSpc>
            </a:pPr>
            <a:r>
              <a:rPr lang="ar-SA" sz="1800" b="1" dirty="0" smtClean="0"/>
              <a:t> حركة المغناطيس.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الحقيقة هي أنه عند قطع خطوط الفيض المغناطيسي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بواسطة موصل (سلك أو ملف) يحدث إثارة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للإلكترونات الحرة في الموصل فتتحرك هذه 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الإلكترونات في اتجاه ما في الموصل فتسبب فرق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في الجهد بين طرفيه وبالتالي تولد تيار محتث. </a:t>
            </a:r>
            <a:endParaRPr lang="en-US" sz="1800" b="1" dirty="0" smtClean="0"/>
          </a:p>
          <a:p>
            <a:pPr lvl="0" algn="just" rtl="1">
              <a:lnSpc>
                <a:spcPct val="150000"/>
              </a:lnSpc>
            </a:pPr>
            <a:r>
              <a:rPr lang="ar-EG" sz="1800" b="1" dirty="0" smtClean="0"/>
              <a:t>يضيف هذا الاكتشاف نوعا جديدا ومهما لإنتاج الطاقة الكهربائية وهو تحول الطاقة الميكانيكية الى طاقة كهربائية.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EG" sz="1800" b="1" dirty="0" smtClean="0"/>
              <a:t> </a:t>
            </a:r>
            <a:endParaRPr lang="en-US" sz="1800" dirty="0" smtClean="0"/>
          </a:p>
          <a:p>
            <a:pPr algn="just" rtl="1">
              <a:lnSpc>
                <a:spcPct val="150000"/>
              </a:lnSpc>
              <a:buNone/>
            </a:pPr>
            <a:endParaRPr lang="en-US" sz="1800" b="1" dirty="0" smtClean="0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2" descr="fig22b"/>
          <p:cNvPicPr>
            <a:picLocks noChangeAspect="1" noChangeArrowheads="1"/>
          </p:cNvPicPr>
          <p:nvPr/>
        </p:nvPicPr>
        <p:blipFill>
          <a:blip r:embed="rId3"/>
          <a:srcRect l="5319" t="2635" r="6841"/>
          <a:stretch>
            <a:fillRect/>
          </a:stretch>
        </p:blipFill>
        <p:spPr bwMode="auto">
          <a:xfrm>
            <a:off x="-14514" y="1865088"/>
            <a:ext cx="4572000" cy="326027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flipH="1">
            <a:off x="304800" y="5105400"/>
            <a:ext cx="365760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rtl="1"/>
            <a:r>
              <a:rPr lang="ar-SA" sz="1400" b="1" dirty="0" smtClean="0"/>
              <a:t>شكل(20): حركة مغناطيسي داخل حلقة موصلة</a:t>
            </a:r>
          </a:p>
          <a:p>
            <a:pPr algn="ctr" rtl="1"/>
            <a:r>
              <a:rPr lang="en-US" sz="1400" b="1" dirty="0" smtClean="0"/>
              <a:t>a</a:t>
            </a:r>
            <a:r>
              <a:rPr lang="ar-SA" sz="1400" b="1" dirty="0" smtClean="0"/>
              <a:t>) باتجاه الحلقة </a:t>
            </a:r>
            <a:r>
              <a:rPr lang="en-US" sz="1400" b="1" dirty="0" smtClean="0"/>
              <a:t>b</a:t>
            </a:r>
            <a:r>
              <a:rPr lang="ar-SA" sz="1400" b="1" dirty="0" smtClean="0"/>
              <a:t>) بعيدا عن الحلقة.</a:t>
            </a:r>
          </a:p>
        </p:txBody>
      </p:sp>
    </p:spTree>
  </p:cSld>
  <p:clrMapOvr>
    <a:masterClrMapping/>
  </p:clrMapOvr>
  <p:transition advTm="8865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381000"/>
            <a:ext cx="8197850" cy="5334000"/>
          </a:xfrm>
          <a:noFill/>
          <a:ln/>
        </p:spPr>
      </p:pic>
      <p:sp>
        <p:nvSpPr>
          <p:cNvPr id="3" name="TextBox 2"/>
          <p:cNvSpPr txBox="1"/>
          <p:nvPr/>
        </p:nvSpPr>
        <p:spPr>
          <a:xfrm flipH="1">
            <a:off x="914400" y="5943600"/>
            <a:ext cx="73152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rtl="1"/>
            <a:r>
              <a:rPr lang="ar-SA" sz="2000" b="1" dirty="0" smtClean="0"/>
              <a:t>شكل(21): حركة مغناطيسي داخل ملف موصل</a:t>
            </a:r>
          </a:p>
          <a:p>
            <a:pPr algn="ctr" rtl="1"/>
            <a:r>
              <a:rPr lang="ar-SA" sz="2000" b="1" dirty="0" smtClean="0"/>
              <a:t> </a:t>
            </a:r>
            <a:r>
              <a:rPr lang="en-US" sz="2000" b="1" dirty="0" smtClean="0"/>
              <a:t>a</a:t>
            </a:r>
            <a:r>
              <a:rPr lang="ar-SA" sz="2000" b="1" dirty="0" smtClean="0"/>
              <a:t>) باتجاه الحلقة </a:t>
            </a:r>
            <a:r>
              <a:rPr lang="en-US" sz="2000" b="1" dirty="0" smtClean="0"/>
              <a:t>b</a:t>
            </a:r>
            <a:r>
              <a:rPr lang="ar-SA" sz="2000" b="1" dirty="0" smtClean="0"/>
              <a:t>   ) بعيدا عن الحلقة     </a:t>
            </a:r>
            <a:r>
              <a:rPr lang="en-US" sz="2000" b="1" dirty="0" smtClean="0"/>
              <a:t>c</a:t>
            </a:r>
            <a:r>
              <a:rPr lang="ar-SA" sz="2000" b="1" dirty="0" smtClean="0"/>
              <a:t>) بدون حركة .</a:t>
            </a:r>
          </a:p>
        </p:txBody>
      </p:sp>
    </p:spTree>
    <p:custDataLst>
      <p:tags r:id="rId1"/>
    </p:custDataLst>
  </p:cSld>
  <p:clrMapOvr>
    <a:masterClrMapping/>
  </p:clrMapOvr>
  <p:transition advTm="584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715962"/>
          </a:xfrm>
        </p:spPr>
        <p:txBody>
          <a:bodyPr>
            <a:normAutofit/>
          </a:bodyPr>
          <a:lstStyle/>
          <a:p>
            <a:pPr rtl="1"/>
            <a:r>
              <a:rPr lang="ar-SA" sz="3600" b="1" dirty="0" smtClean="0">
                <a:solidFill>
                  <a:srgbClr val="00B0F0"/>
                </a:solidFill>
              </a:rPr>
              <a:t>حركة موصل في مجال مغناطيسي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68362"/>
            <a:ext cx="8610600" cy="57150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من المعروف سابقاً انه عند وضع سلك مستقيم طوله (ℓ ) يمر به تيار كهربي ( </a:t>
            </a:r>
            <a:r>
              <a:rPr lang="en-US" sz="1800" b="1" dirty="0" smtClean="0"/>
              <a:t> I</a:t>
            </a:r>
            <a:r>
              <a:rPr lang="ar-SA" sz="1800" b="1" dirty="0" smtClean="0"/>
              <a:t>) في مجال مغناطيسي عمودي حثه (</a:t>
            </a:r>
            <a:r>
              <a:rPr lang="en-US" sz="1800" b="1" dirty="0" smtClean="0"/>
              <a:t>B </a:t>
            </a:r>
            <a:r>
              <a:rPr lang="ar-SA" sz="1800" b="1" dirty="0" smtClean="0"/>
              <a:t> ) فانه يتولد قوة مغناطيسية تحركه (</a:t>
            </a:r>
            <a:r>
              <a:rPr lang="en-US" sz="1800" b="1" dirty="0" smtClean="0"/>
              <a:t>F </a:t>
            </a:r>
            <a:r>
              <a:rPr lang="ar-SA" sz="1800" b="1" dirty="0" smtClean="0"/>
              <a:t> ) قيمتها:</a:t>
            </a:r>
            <a:endParaRPr lang="en-US" sz="1800" b="1" dirty="0" smtClean="0"/>
          </a:p>
          <a:p>
            <a:pPr algn="just">
              <a:lnSpc>
                <a:spcPct val="150000"/>
              </a:lnSpc>
            </a:pPr>
            <a:r>
              <a:rPr lang="en-US" sz="1800" b="1" dirty="0" smtClean="0"/>
              <a:t>F = I ℓ B                …………………………………(1)</a:t>
            </a:r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</a:t>
            </a:r>
            <a:endParaRPr lang="en-US" sz="1800" b="1" dirty="0" smtClean="0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52400" y="-46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52400" y="13493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2286000" y="5897562"/>
            <a:ext cx="44958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rtl="1"/>
            <a:r>
              <a:rPr lang="ar-SA" sz="1400" b="1" dirty="0" smtClean="0"/>
              <a:t>شكل(22): سلك موصل يتحرك في مجال مغناطيسي على حلقة موصلة.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00200" y="2590800"/>
            <a:ext cx="5410200" cy="3030220"/>
            <a:chOff x="747" y="5148"/>
            <a:chExt cx="5438" cy="4292"/>
          </a:xfrm>
        </p:grpSpPr>
        <p:sp>
          <p:nvSpPr>
            <p:cNvPr id="142339" name="Text Box 3"/>
            <p:cNvSpPr txBox="1">
              <a:spLocks noChangeArrowheads="1"/>
            </p:cNvSpPr>
            <p:nvPr/>
          </p:nvSpPr>
          <p:spPr bwMode="auto">
            <a:xfrm>
              <a:off x="747" y="5148"/>
              <a:ext cx="5438" cy="42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Simplified Arabic" pitchFamily="2" charset="-78"/>
                </a:rPr>
                <a:t>B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×     ×     ×     ×     ×     ×     ×     ×     ×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×     ×     ×     ×     ×     ×     ×     ×     ×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×     ×     ×     ×     ×     ×     ×     ×   v  ×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×     ×     ×     ×     ×     ×     ×     ×     ×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×     ×     ×     ×     ×     ×     ×     ×     ×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×     ×     ×     ×     ×     ×     ×     ×     ×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×     ×     ×     ×     ×     ×     ×     ×     ×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340" name="Line 4"/>
            <p:cNvSpPr>
              <a:spLocks noChangeShapeType="1"/>
            </p:cNvSpPr>
            <p:nvPr/>
          </p:nvSpPr>
          <p:spPr bwMode="auto">
            <a:xfrm>
              <a:off x="1594" y="5962"/>
              <a:ext cx="25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41" name="Line 5"/>
            <p:cNvSpPr>
              <a:spLocks noChangeShapeType="1"/>
            </p:cNvSpPr>
            <p:nvPr/>
          </p:nvSpPr>
          <p:spPr bwMode="auto">
            <a:xfrm>
              <a:off x="1594" y="7402"/>
              <a:ext cx="25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42" name="Line 6"/>
            <p:cNvSpPr>
              <a:spLocks noChangeShapeType="1"/>
            </p:cNvSpPr>
            <p:nvPr/>
          </p:nvSpPr>
          <p:spPr bwMode="auto">
            <a:xfrm>
              <a:off x="4114" y="5962"/>
              <a:ext cx="0" cy="14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1774" y="5677"/>
              <a:ext cx="180" cy="198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44" name="Rectangle 8"/>
            <p:cNvSpPr>
              <a:spLocks noChangeArrowheads="1"/>
            </p:cNvSpPr>
            <p:nvPr/>
          </p:nvSpPr>
          <p:spPr bwMode="auto">
            <a:xfrm>
              <a:off x="2674" y="5647"/>
              <a:ext cx="180" cy="198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45" name="Line 9"/>
            <p:cNvSpPr>
              <a:spLocks noChangeShapeType="1"/>
            </p:cNvSpPr>
            <p:nvPr/>
          </p:nvSpPr>
          <p:spPr bwMode="auto">
            <a:xfrm>
              <a:off x="1954" y="6682"/>
              <a:ext cx="14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advTm="4679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533400" y="3200400"/>
            <a:ext cx="3184525" cy="2514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Simplified Arabic" pitchFamily="2" charset="-78"/>
              </a:rPr>
              <a:t>B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×     ×     ×     ×     ×     ×     ×     ×     ×   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×     ×     ×     ×     ×     ×     ×     ×     ×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×     ×     ×     ×     ×     ×     ×     ×     ×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×     ×     ×     ×     ×     ×     ×     ×     ×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×     ×     ×     ×     ×     ×     ×     ×     ×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×     ×     ×     ×     ×     ×     ×     ×     ×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×     ×     ×     ×     ×     ×     ×     ×     ×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839200" cy="63246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إما الآن نعكس التجربة بتحريك سلك مستقيم طوله (ℓ) عمودي على مجال مغناطيسي حثه (</a:t>
            </a:r>
            <a:r>
              <a:rPr lang="en-US" sz="1800" b="1" dirty="0" smtClean="0"/>
              <a:t>B</a:t>
            </a:r>
            <a:r>
              <a:rPr lang="ar-SA" sz="1800" b="1" dirty="0" smtClean="0"/>
              <a:t>)، فكل شحنة في الموصل تتأثر بقوة مغناطيسية مقدارها </a:t>
            </a:r>
            <a:r>
              <a:rPr lang="en-US" sz="1800" b="1" dirty="0" smtClean="0"/>
              <a:t>( F</a:t>
            </a:r>
            <a:r>
              <a:rPr lang="en-US" sz="1800" b="1" baseline="-25000" dirty="0" smtClean="0"/>
              <a:t>M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qvB</a:t>
            </a:r>
            <a:r>
              <a:rPr lang="en-US" sz="1800" b="1" dirty="0" smtClean="0"/>
              <a:t> ) </a:t>
            </a:r>
            <a:r>
              <a:rPr lang="ar-SA" sz="1800" b="1" dirty="0" smtClean="0"/>
              <a:t>ويكون أتجاهها من </a:t>
            </a:r>
            <a:r>
              <a:rPr lang="en-US" sz="1800" b="1" dirty="0" smtClean="0"/>
              <a:t>a</a:t>
            </a:r>
            <a:r>
              <a:rPr lang="ar-SA" sz="1800" b="1" dirty="0" smtClean="0"/>
              <a:t> إلى </a:t>
            </a:r>
            <a:r>
              <a:rPr lang="en-US" sz="1800" b="1" dirty="0" smtClean="0"/>
              <a:t>b </a:t>
            </a:r>
            <a:r>
              <a:rPr lang="ar-SA" sz="1800" b="1" dirty="0" smtClean="0"/>
              <a:t>بالنسبة للشحنات السالبة، فيزداد تركيزها وبنفس الوقت يزداد تركيز الشحنات الأخرى في الأعلى وهذا يعني توليد تيار كهربائي.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أن تراكم الشحنات الموجبة في طرف والسالبة في الطرف الآخر سيولد مجالاً كهربائياً غير أستاتيكي كما في الشكل شدته </a:t>
            </a:r>
            <a:r>
              <a:rPr lang="en-US" sz="1800" b="1" dirty="0" smtClean="0"/>
              <a:t>E</a:t>
            </a:r>
            <a:r>
              <a:rPr lang="ar-SA" sz="1800" b="1" dirty="0" smtClean="0"/>
              <a:t> واتجاهه من </a:t>
            </a:r>
            <a:r>
              <a:rPr lang="en-US" sz="1800" b="1" dirty="0" smtClean="0"/>
              <a:t>a</a:t>
            </a:r>
            <a:r>
              <a:rPr lang="ar-SA" sz="1800" b="1" dirty="0" smtClean="0"/>
              <a:t> إلى </a:t>
            </a:r>
            <a:r>
              <a:rPr lang="en-US" sz="1800" b="1" dirty="0" smtClean="0"/>
              <a:t>b</a:t>
            </a:r>
            <a:r>
              <a:rPr lang="ar-SA" sz="1800" b="1" dirty="0" smtClean="0"/>
              <a:t>، وعليه فأن الإلكترون يكون واقعاً تحت تأثير قوتين هما :-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1-القوة المغناطيسية نحو الأسفل  </a:t>
            </a:r>
            <a:r>
              <a:rPr lang="en-US" sz="1800" b="1" dirty="0" smtClean="0"/>
              <a:t>(F</a:t>
            </a:r>
            <a:r>
              <a:rPr lang="en-US" sz="1800" b="1" baseline="-25000" dirty="0" smtClean="0"/>
              <a:t>M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evB</a:t>
            </a:r>
            <a:r>
              <a:rPr lang="en-US" sz="1800" b="1" dirty="0" smtClean="0"/>
              <a:t>)</a:t>
            </a:r>
            <a:r>
              <a:rPr lang="ar-SA" sz="1800" b="1" dirty="0" smtClean="0"/>
              <a:t>.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2-القوة الكهربائية نحو الأعلى      </a:t>
            </a:r>
            <a:r>
              <a:rPr lang="en-US" sz="1800" b="1" dirty="0" smtClean="0"/>
              <a:t>(F</a:t>
            </a:r>
            <a:r>
              <a:rPr lang="en-US" sz="1800" b="1" baseline="-25000" dirty="0" smtClean="0"/>
              <a:t>E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eE</a:t>
            </a:r>
            <a:r>
              <a:rPr lang="en-US" sz="1800" b="1" dirty="0" smtClean="0"/>
              <a:t>)</a:t>
            </a:r>
            <a:r>
              <a:rPr lang="ar-SA" sz="1800" b="1" dirty="0" smtClean="0"/>
              <a:t>.  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باستمرار حركة الموصل يزداد تركيز الشحنات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في طرفي الموصل وعليه تزداد شدة المجال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الكهربائي </a:t>
            </a:r>
            <a:r>
              <a:rPr lang="en-US" sz="1800" b="1" dirty="0" smtClean="0"/>
              <a:t>E</a:t>
            </a:r>
            <a:r>
              <a:rPr lang="ar-SA" sz="1800" b="1" dirty="0" smtClean="0"/>
              <a:t> وتبعاً لذلك تزداد </a:t>
            </a:r>
            <a:r>
              <a:rPr lang="en-US" sz="1800" b="1" dirty="0" smtClean="0"/>
              <a:t>F</a:t>
            </a:r>
            <a:r>
              <a:rPr lang="en-US" sz="1800" b="1" baseline="-25000" dirty="0" smtClean="0"/>
              <a:t>E</a:t>
            </a:r>
            <a:r>
              <a:rPr lang="ar-SA" sz="1800" b="1" dirty="0" smtClean="0"/>
              <a:t>، أما القوة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المغناطيسية </a:t>
            </a:r>
            <a:r>
              <a:rPr lang="en-US" sz="1800" b="1" dirty="0" smtClean="0"/>
              <a:t>F</a:t>
            </a:r>
            <a:r>
              <a:rPr lang="en-US" sz="1800" b="1" baseline="-25000" dirty="0" smtClean="0"/>
              <a:t>M</a:t>
            </a:r>
            <a:r>
              <a:rPr lang="ar-SA" sz="1800" b="1" dirty="0" smtClean="0"/>
              <a:t> فتبقى ثابتة مادام </a:t>
            </a:r>
            <a:r>
              <a:rPr lang="en-US" sz="1800" b="1" dirty="0" smtClean="0"/>
              <a:t>v</a:t>
            </a:r>
            <a:r>
              <a:rPr lang="ar-SA" sz="1800" b="1" dirty="0" smtClean="0"/>
              <a:t> و </a:t>
            </a:r>
            <a:r>
              <a:rPr lang="en-US" sz="1800" b="1" dirty="0" smtClean="0"/>
              <a:t>B</a:t>
            </a:r>
            <a:r>
              <a:rPr lang="ar-SA" sz="1800" b="1" dirty="0" smtClean="0"/>
              <a:t> ثابتة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المقدار والاتجاه. ولكن هذه الزيادة تستمر إلى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أن تصبح  </a:t>
            </a:r>
            <a:r>
              <a:rPr lang="en-US" sz="1800" b="1" dirty="0" smtClean="0"/>
              <a:t>F</a:t>
            </a:r>
            <a:r>
              <a:rPr lang="en-US" sz="1800" b="1" baseline="-25000" dirty="0" smtClean="0"/>
              <a:t>M</a:t>
            </a:r>
            <a:r>
              <a:rPr lang="en-US" sz="1800" b="1" dirty="0" smtClean="0"/>
              <a:t>=F</a:t>
            </a:r>
            <a:r>
              <a:rPr lang="en-US" sz="1800" b="1" baseline="-25000" dirty="0" smtClean="0"/>
              <a:t>E</a:t>
            </a:r>
            <a:r>
              <a:rPr lang="en-US" sz="1800" b="1" dirty="0" smtClean="0"/>
              <a:t> </a:t>
            </a:r>
            <a:r>
              <a:rPr lang="ar-SA" sz="1800" b="1" dirty="0" smtClean="0"/>
              <a:t>وعندها يتوقف التيار.</a:t>
            </a:r>
            <a:endParaRPr lang="en-US" sz="1800" b="1" dirty="0" smtClean="0"/>
          </a:p>
          <a:p>
            <a:pPr algn="just" rtl="1">
              <a:lnSpc>
                <a:spcPct val="150000"/>
              </a:lnSpc>
            </a:pPr>
            <a:r>
              <a:rPr lang="ar-SA" sz="1800" b="1" dirty="0" smtClean="0"/>
              <a:t> </a:t>
            </a:r>
            <a:endParaRPr lang="en-US" sz="1800" b="1" dirty="0" smtClean="0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533400" y="5943600"/>
            <a:ext cx="457200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rtl="1"/>
            <a:r>
              <a:rPr lang="ar-SA" sz="1400" b="1" dirty="0" smtClean="0"/>
              <a:t>شكل(23): القوى المؤثرة على السلك الموصل</a:t>
            </a:r>
          </a:p>
          <a:p>
            <a:pPr algn="ctr" rtl="1"/>
            <a:r>
              <a:rPr lang="ar-SA" sz="1400" b="1" dirty="0" smtClean="0"/>
              <a:t> (نحو الاعلى القوة الكهربائية ونحو الاسفل القوة المغناطيسية).</a:t>
            </a:r>
          </a:p>
        </p:txBody>
      </p:sp>
      <p:grpSp>
        <p:nvGrpSpPr>
          <p:cNvPr id="143365" name="Group 5"/>
          <p:cNvGrpSpPr>
            <a:grpSpLocks/>
          </p:cNvGrpSpPr>
          <p:nvPr/>
        </p:nvGrpSpPr>
        <p:grpSpPr bwMode="auto">
          <a:xfrm>
            <a:off x="381000" y="3352800"/>
            <a:ext cx="4191000" cy="2322513"/>
            <a:chOff x="2700" y="12253"/>
            <a:chExt cx="5646" cy="3659"/>
          </a:xfrm>
        </p:grpSpPr>
        <p:sp>
          <p:nvSpPr>
            <p:cNvPr id="143366" name="Rectangle 6"/>
            <p:cNvSpPr>
              <a:spLocks noChangeArrowheads="1"/>
            </p:cNvSpPr>
            <p:nvPr/>
          </p:nvSpPr>
          <p:spPr bwMode="auto">
            <a:xfrm>
              <a:off x="5308" y="12672"/>
              <a:ext cx="360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67" name="Arc 7"/>
            <p:cNvSpPr>
              <a:spLocks/>
            </p:cNvSpPr>
            <p:nvPr/>
          </p:nvSpPr>
          <p:spPr bwMode="auto">
            <a:xfrm>
              <a:off x="5497" y="12575"/>
              <a:ext cx="1071" cy="2514"/>
            </a:xfrm>
            <a:custGeom>
              <a:avLst/>
              <a:gdLst>
                <a:gd name="G0" fmla="+- 4598 0 0"/>
                <a:gd name="G1" fmla="+- 21600 0 0"/>
                <a:gd name="G2" fmla="+- 21600 0 0"/>
                <a:gd name="T0" fmla="*/ 0 w 26198"/>
                <a:gd name="T1" fmla="*/ 495 h 43200"/>
                <a:gd name="T2" fmla="*/ 267 w 26198"/>
                <a:gd name="T3" fmla="*/ 42761 h 43200"/>
                <a:gd name="T4" fmla="*/ 4598 w 26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198" h="43200" fill="none" extrusionOk="0">
                  <a:moveTo>
                    <a:pt x="0" y="495"/>
                  </a:moveTo>
                  <a:cubicBezTo>
                    <a:pt x="1510" y="165"/>
                    <a:pt x="3052" y="-1"/>
                    <a:pt x="4598" y="0"/>
                  </a:cubicBezTo>
                  <a:cubicBezTo>
                    <a:pt x="16527" y="0"/>
                    <a:pt x="26198" y="9670"/>
                    <a:pt x="26198" y="21600"/>
                  </a:cubicBezTo>
                  <a:cubicBezTo>
                    <a:pt x="26198" y="33529"/>
                    <a:pt x="16527" y="43200"/>
                    <a:pt x="4598" y="43200"/>
                  </a:cubicBezTo>
                  <a:cubicBezTo>
                    <a:pt x="3143" y="43200"/>
                    <a:pt x="1692" y="43053"/>
                    <a:pt x="266" y="42761"/>
                  </a:cubicBezTo>
                </a:path>
                <a:path w="26198" h="43200" stroke="0" extrusionOk="0">
                  <a:moveTo>
                    <a:pt x="0" y="495"/>
                  </a:moveTo>
                  <a:cubicBezTo>
                    <a:pt x="1510" y="165"/>
                    <a:pt x="3052" y="-1"/>
                    <a:pt x="4598" y="0"/>
                  </a:cubicBezTo>
                  <a:cubicBezTo>
                    <a:pt x="16527" y="0"/>
                    <a:pt x="26198" y="9670"/>
                    <a:pt x="26198" y="21600"/>
                  </a:cubicBezTo>
                  <a:cubicBezTo>
                    <a:pt x="26198" y="33529"/>
                    <a:pt x="16527" y="43200"/>
                    <a:pt x="4598" y="43200"/>
                  </a:cubicBezTo>
                  <a:cubicBezTo>
                    <a:pt x="3143" y="43200"/>
                    <a:pt x="1692" y="43053"/>
                    <a:pt x="266" y="42761"/>
                  </a:cubicBezTo>
                  <a:lnTo>
                    <a:pt x="459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68" name="Arc 8"/>
            <p:cNvSpPr>
              <a:spLocks/>
            </p:cNvSpPr>
            <p:nvPr/>
          </p:nvSpPr>
          <p:spPr bwMode="auto">
            <a:xfrm>
              <a:off x="5429" y="12492"/>
              <a:ext cx="1680" cy="2700"/>
            </a:xfrm>
            <a:custGeom>
              <a:avLst/>
              <a:gdLst>
                <a:gd name="G0" fmla="+- 10492 0 0"/>
                <a:gd name="G1" fmla="+- 21600 0 0"/>
                <a:gd name="G2" fmla="+- 21600 0 0"/>
                <a:gd name="T0" fmla="*/ 92 w 32092"/>
                <a:gd name="T1" fmla="*/ 2668 h 43200"/>
                <a:gd name="T2" fmla="*/ 0 w 32092"/>
                <a:gd name="T3" fmla="*/ 40481 h 43200"/>
                <a:gd name="T4" fmla="*/ 10492 w 3209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092" h="43200" fill="none" extrusionOk="0">
                  <a:moveTo>
                    <a:pt x="92" y="2668"/>
                  </a:moveTo>
                  <a:cubicBezTo>
                    <a:pt x="3278" y="917"/>
                    <a:pt x="6856" y="-1"/>
                    <a:pt x="10492" y="0"/>
                  </a:cubicBezTo>
                  <a:cubicBezTo>
                    <a:pt x="22421" y="0"/>
                    <a:pt x="32092" y="9670"/>
                    <a:pt x="32092" y="21600"/>
                  </a:cubicBezTo>
                  <a:cubicBezTo>
                    <a:pt x="32092" y="33529"/>
                    <a:pt x="22421" y="43200"/>
                    <a:pt x="10492" y="43200"/>
                  </a:cubicBezTo>
                  <a:cubicBezTo>
                    <a:pt x="6820" y="43200"/>
                    <a:pt x="3209" y="42264"/>
                    <a:pt x="0" y="40480"/>
                  </a:cubicBezTo>
                </a:path>
                <a:path w="32092" h="43200" stroke="0" extrusionOk="0">
                  <a:moveTo>
                    <a:pt x="92" y="2668"/>
                  </a:moveTo>
                  <a:cubicBezTo>
                    <a:pt x="3278" y="917"/>
                    <a:pt x="6856" y="-1"/>
                    <a:pt x="10492" y="0"/>
                  </a:cubicBezTo>
                  <a:cubicBezTo>
                    <a:pt x="22421" y="0"/>
                    <a:pt x="32092" y="9670"/>
                    <a:pt x="32092" y="21600"/>
                  </a:cubicBezTo>
                  <a:cubicBezTo>
                    <a:pt x="32092" y="33529"/>
                    <a:pt x="22421" y="43200"/>
                    <a:pt x="10492" y="43200"/>
                  </a:cubicBezTo>
                  <a:cubicBezTo>
                    <a:pt x="6820" y="43200"/>
                    <a:pt x="3209" y="42264"/>
                    <a:pt x="0" y="40480"/>
                  </a:cubicBezTo>
                  <a:lnTo>
                    <a:pt x="10492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69" name="Arc 9"/>
            <p:cNvSpPr>
              <a:spLocks/>
            </p:cNvSpPr>
            <p:nvPr/>
          </p:nvSpPr>
          <p:spPr bwMode="auto">
            <a:xfrm rot="10800000">
              <a:off x="4349" y="12579"/>
              <a:ext cx="1071" cy="2514"/>
            </a:xfrm>
            <a:custGeom>
              <a:avLst/>
              <a:gdLst>
                <a:gd name="G0" fmla="+- 4598 0 0"/>
                <a:gd name="G1" fmla="+- 21600 0 0"/>
                <a:gd name="G2" fmla="+- 21600 0 0"/>
                <a:gd name="T0" fmla="*/ 0 w 26198"/>
                <a:gd name="T1" fmla="*/ 495 h 43200"/>
                <a:gd name="T2" fmla="*/ 267 w 26198"/>
                <a:gd name="T3" fmla="*/ 42761 h 43200"/>
                <a:gd name="T4" fmla="*/ 4598 w 26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198" h="43200" fill="none" extrusionOk="0">
                  <a:moveTo>
                    <a:pt x="0" y="495"/>
                  </a:moveTo>
                  <a:cubicBezTo>
                    <a:pt x="1510" y="165"/>
                    <a:pt x="3052" y="-1"/>
                    <a:pt x="4598" y="0"/>
                  </a:cubicBezTo>
                  <a:cubicBezTo>
                    <a:pt x="16527" y="0"/>
                    <a:pt x="26198" y="9670"/>
                    <a:pt x="26198" y="21600"/>
                  </a:cubicBezTo>
                  <a:cubicBezTo>
                    <a:pt x="26198" y="33529"/>
                    <a:pt x="16527" y="43200"/>
                    <a:pt x="4598" y="43200"/>
                  </a:cubicBezTo>
                  <a:cubicBezTo>
                    <a:pt x="3143" y="43200"/>
                    <a:pt x="1692" y="43053"/>
                    <a:pt x="266" y="42761"/>
                  </a:cubicBezTo>
                </a:path>
                <a:path w="26198" h="43200" stroke="0" extrusionOk="0">
                  <a:moveTo>
                    <a:pt x="0" y="495"/>
                  </a:moveTo>
                  <a:cubicBezTo>
                    <a:pt x="1510" y="165"/>
                    <a:pt x="3052" y="-1"/>
                    <a:pt x="4598" y="0"/>
                  </a:cubicBezTo>
                  <a:cubicBezTo>
                    <a:pt x="16527" y="0"/>
                    <a:pt x="26198" y="9670"/>
                    <a:pt x="26198" y="21600"/>
                  </a:cubicBezTo>
                  <a:cubicBezTo>
                    <a:pt x="26198" y="33529"/>
                    <a:pt x="16527" y="43200"/>
                    <a:pt x="4598" y="43200"/>
                  </a:cubicBezTo>
                  <a:cubicBezTo>
                    <a:pt x="3143" y="43200"/>
                    <a:pt x="1692" y="43053"/>
                    <a:pt x="266" y="42761"/>
                  </a:cubicBezTo>
                  <a:lnTo>
                    <a:pt x="459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70" name="Arc 10"/>
            <p:cNvSpPr>
              <a:spLocks/>
            </p:cNvSpPr>
            <p:nvPr/>
          </p:nvSpPr>
          <p:spPr bwMode="auto">
            <a:xfrm rot="10800000">
              <a:off x="3780" y="12492"/>
              <a:ext cx="1680" cy="2700"/>
            </a:xfrm>
            <a:custGeom>
              <a:avLst/>
              <a:gdLst>
                <a:gd name="G0" fmla="+- 10492 0 0"/>
                <a:gd name="G1" fmla="+- 21600 0 0"/>
                <a:gd name="G2" fmla="+- 21600 0 0"/>
                <a:gd name="T0" fmla="*/ 92 w 32092"/>
                <a:gd name="T1" fmla="*/ 2668 h 43200"/>
                <a:gd name="T2" fmla="*/ 0 w 32092"/>
                <a:gd name="T3" fmla="*/ 40481 h 43200"/>
                <a:gd name="T4" fmla="*/ 10492 w 3209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092" h="43200" fill="none" extrusionOk="0">
                  <a:moveTo>
                    <a:pt x="92" y="2668"/>
                  </a:moveTo>
                  <a:cubicBezTo>
                    <a:pt x="3278" y="917"/>
                    <a:pt x="6856" y="-1"/>
                    <a:pt x="10492" y="0"/>
                  </a:cubicBezTo>
                  <a:cubicBezTo>
                    <a:pt x="22421" y="0"/>
                    <a:pt x="32092" y="9670"/>
                    <a:pt x="32092" y="21600"/>
                  </a:cubicBezTo>
                  <a:cubicBezTo>
                    <a:pt x="32092" y="33529"/>
                    <a:pt x="22421" y="43200"/>
                    <a:pt x="10492" y="43200"/>
                  </a:cubicBezTo>
                  <a:cubicBezTo>
                    <a:pt x="6820" y="43200"/>
                    <a:pt x="3209" y="42264"/>
                    <a:pt x="0" y="40480"/>
                  </a:cubicBezTo>
                </a:path>
                <a:path w="32092" h="43200" stroke="0" extrusionOk="0">
                  <a:moveTo>
                    <a:pt x="92" y="2668"/>
                  </a:moveTo>
                  <a:cubicBezTo>
                    <a:pt x="3278" y="917"/>
                    <a:pt x="6856" y="-1"/>
                    <a:pt x="10492" y="0"/>
                  </a:cubicBezTo>
                  <a:cubicBezTo>
                    <a:pt x="22421" y="0"/>
                    <a:pt x="32092" y="9670"/>
                    <a:pt x="32092" y="21600"/>
                  </a:cubicBezTo>
                  <a:cubicBezTo>
                    <a:pt x="32092" y="33529"/>
                    <a:pt x="22421" y="43200"/>
                    <a:pt x="10492" y="43200"/>
                  </a:cubicBezTo>
                  <a:cubicBezTo>
                    <a:pt x="6820" y="43200"/>
                    <a:pt x="3209" y="42264"/>
                    <a:pt x="0" y="40480"/>
                  </a:cubicBezTo>
                  <a:lnTo>
                    <a:pt x="10492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71" name="Line 11"/>
            <p:cNvSpPr>
              <a:spLocks noChangeShapeType="1"/>
            </p:cNvSpPr>
            <p:nvPr/>
          </p:nvSpPr>
          <p:spPr bwMode="auto">
            <a:xfrm>
              <a:off x="6568" y="1364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72" name="Line 12"/>
            <p:cNvSpPr>
              <a:spLocks noChangeShapeType="1"/>
            </p:cNvSpPr>
            <p:nvPr/>
          </p:nvSpPr>
          <p:spPr bwMode="auto">
            <a:xfrm>
              <a:off x="7112" y="1364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73" name="Line 13"/>
            <p:cNvSpPr>
              <a:spLocks noChangeShapeType="1"/>
            </p:cNvSpPr>
            <p:nvPr/>
          </p:nvSpPr>
          <p:spPr bwMode="auto">
            <a:xfrm>
              <a:off x="4342" y="1364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74" name="Line 14"/>
            <p:cNvSpPr>
              <a:spLocks noChangeShapeType="1"/>
            </p:cNvSpPr>
            <p:nvPr/>
          </p:nvSpPr>
          <p:spPr bwMode="auto">
            <a:xfrm>
              <a:off x="3780" y="13638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75" name="Line 15"/>
            <p:cNvSpPr>
              <a:spLocks noChangeShapeType="1"/>
            </p:cNvSpPr>
            <p:nvPr/>
          </p:nvSpPr>
          <p:spPr bwMode="auto">
            <a:xfrm flipV="1">
              <a:off x="5481" y="12253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76" name="Line 16"/>
            <p:cNvSpPr>
              <a:spLocks noChangeShapeType="1"/>
            </p:cNvSpPr>
            <p:nvPr/>
          </p:nvSpPr>
          <p:spPr bwMode="auto">
            <a:xfrm>
              <a:off x="5470" y="1503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77" name="Text Box 17"/>
            <p:cNvSpPr txBox="1">
              <a:spLocks noChangeArrowheads="1"/>
            </p:cNvSpPr>
            <p:nvPr/>
          </p:nvSpPr>
          <p:spPr bwMode="auto">
            <a:xfrm>
              <a:off x="5341" y="12760"/>
              <a:ext cx="27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78" name="Text Box 18"/>
            <p:cNvSpPr txBox="1">
              <a:spLocks noChangeArrowheads="1"/>
            </p:cNvSpPr>
            <p:nvPr/>
          </p:nvSpPr>
          <p:spPr bwMode="auto">
            <a:xfrm>
              <a:off x="5356" y="14626"/>
              <a:ext cx="27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79" name="Text Box 19"/>
            <p:cNvSpPr txBox="1">
              <a:spLocks noChangeArrowheads="1"/>
            </p:cNvSpPr>
            <p:nvPr/>
          </p:nvSpPr>
          <p:spPr bwMode="auto">
            <a:xfrm>
              <a:off x="5782" y="12852"/>
              <a:ext cx="27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80" name="Text Box 20"/>
            <p:cNvSpPr txBox="1">
              <a:spLocks noChangeArrowheads="1"/>
            </p:cNvSpPr>
            <p:nvPr/>
          </p:nvSpPr>
          <p:spPr bwMode="auto">
            <a:xfrm>
              <a:off x="5760" y="14538"/>
              <a:ext cx="27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81" name="Line 21"/>
            <p:cNvSpPr>
              <a:spLocks noChangeShapeType="1"/>
            </p:cNvSpPr>
            <p:nvPr/>
          </p:nvSpPr>
          <p:spPr bwMode="auto">
            <a:xfrm>
              <a:off x="7920" y="1393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82" name="Text Box 22"/>
            <p:cNvSpPr txBox="1">
              <a:spLocks noChangeArrowheads="1"/>
            </p:cNvSpPr>
            <p:nvPr/>
          </p:nvSpPr>
          <p:spPr bwMode="auto">
            <a:xfrm>
              <a:off x="7806" y="1406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</a:t>
              </a:r>
              <a:r>
                <a:rPr kumimoji="0" lang="en-US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83" name="Text Box 23"/>
            <p:cNvSpPr txBox="1">
              <a:spLocks noChangeArrowheads="1"/>
            </p:cNvSpPr>
            <p:nvPr/>
          </p:nvSpPr>
          <p:spPr bwMode="auto">
            <a:xfrm>
              <a:off x="7781" y="13109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</a:t>
              </a:r>
              <a:r>
                <a:rPr kumimoji="0" lang="en-US" sz="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84" name="Line 24"/>
            <p:cNvSpPr>
              <a:spLocks noChangeShapeType="1"/>
            </p:cNvSpPr>
            <p:nvPr/>
          </p:nvSpPr>
          <p:spPr bwMode="auto">
            <a:xfrm flipV="1">
              <a:off x="7920" y="1285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85" name="Oval 25"/>
            <p:cNvSpPr>
              <a:spLocks noChangeArrowheads="1"/>
            </p:cNvSpPr>
            <p:nvPr/>
          </p:nvSpPr>
          <p:spPr bwMode="auto">
            <a:xfrm>
              <a:off x="7740" y="13572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 flipH="1">
              <a:off x="7821" y="13752"/>
              <a:ext cx="1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87" name="Text Box 27"/>
            <p:cNvSpPr txBox="1">
              <a:spLocks noChangeArrowheads="1"/>
            </p:cNvSpPr>
            <p:nvPr/>
          </p:nvSpPr>
          <p:spPr bwMode="auto">
            <a:xfrm>
              <a:off x="2700" y="15372"/>
              <a:ext cx="21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Simplified Arabic" pitchFamily="2" charset="-78"/>
                </a:rPr>
                <a:t>مجال كهربائي غير استاتيكي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88" name="Freeform 28"/>
            <p:cNvSpPr>
              <a:spLocks/>
            </p:cNvSpPr>
            <p:nvPr/>
          </p:nvSpPr>
          <p:spPr bwMode="auto">
            <a:xfrm>
              <a:off x="3026" y="14472"/>
              <a:ext cx="780" cy="1080"/>
            </a:xfrm>
            <a:custGeom>
              <a:avLst/>
              <a:gdLst/>
              <a:ahLst/>
              <a:cxnLst>
                <a:cxn ang="0">
                  <a:pos x="420" y="1080"/>
                </a:cxn>
                <a:cxn ang="0">
                  <a:pos x="60" y="180"/>
                </a:cxn>
                <a:cxn ang="0">
                  <a:pos x="780" y="0"/>
                </a:cxn>
              </a:cxnLst>
              <a:rect l="0" t="0" r="r" b="b"/>
              <a:pathLst>
                <a:path w="780" h="1080">
                  <a:moveTo>
                    <a:pt x="420" y="1080"/>
                  </a:moveTo>
                  <a:cubicBezTo>
                    <a:pt x="210" y="720"/>
                    <a:pt x="0" y="360"/>
                    <a:pt x="60" y="180"/>
                  </a:cubicBezTo>
                  <a:cubicBezTo>
                    <a:pt x="120" y="0"/>
                    <a:pt x="660" y="30"/>
                    <a:pt x="7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390" name="Line 30"/>
          <p:cNvSpPr>
            <a:spLocks noChangeShapeType="1"/>
          </p:cNvSpPr>
          <p:nvPr/>
        </p:nvSpPr>
        <p:spPr bwMode="auto">
          <a:xfrm>
            <a:off x="4252686" y="4419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91" name="Line 31"/>
          <p:cNvSpPr>
            <a:spLocks noChangeShapeType="1"/>
          </p:cNvSpPr>
          <p:nvPr/>
        </p:nvSpPr>
        <p:spPr bwMode="auto">
          <a:xfrm flipV="1">
            <a:off x="5238750" y="4279900"/>
            <a:ext cx="0" cy="25146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92" name="Line 32"/>
          <p:cNvSpPr>
            <a:spLocks noChangeShapeType="1"/>
          </p:cNvSpPr>
          <p:nvPr/>
        </p:nvSpPr>
        <p:spPr bwMode="auto">
          <a:xfrm flipV="1">
            <a:off x="4572000" y="3200400"/>
            <a:ext cx="0" cy="2514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0" name="Straight Connector 39"/>
          <p:cNvCxnSpPr>
            <a:endCxn id="143392" idx="1"/>
          </p:cNvCxnSpPr>
          <p:nvPr/>
        </p:nvCxnSpPr>
        <p:spPr>
          <a:xfrm>
            <a:off x="3581400" y="32004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81400" y="5713412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2362200" y="4724400"/>
            <a:ext cx="201904" cy="22850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 New Roman" pitchFamily="18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2362200" y="3882570"/>
            <a:ext cx="201904" cy="22850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</p:spTree>
  </p:cSld>
  <p:clrMapOvr>
    <a:masterClrMapping/>
  </p:clrMapOvr>
  <p:transition advTm="13445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9|4.3|1.4|1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735</Words>
  <Application>Microsoft Office PowerPoint</Application>
  <PresentationFormat>On-screen Show (4:3)</PresentationFormat>
  <Paragraphs>107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</vt:lpstr>
      <vt:lpstr>الفصل الثالث  Chapter Three           الحث الكهرومغناطيسي   Electromagnetic Induction   Sequence:11</vt:lpstr>
      <vt:lpstr>المقدمة</vt:lpstr>
      <vt:lpstr>Slide 4</vt:lpstr>
      <vt:lpstr>Slide 5</vt:lpstr>
      <vt:lpstr>تعريف ظاهرة الحث الكهرومغناطيسي</vt:lpstr>
      <vt:lpstr>Slide 7</vt:lpstr>
      <vt:lpstr>حركة موصل في مجال مغناطيسي</vt:lpstr>
      <vt:lpstr>Slide 9</vt:lpstr>
      <vt:lpstr>Slide 10</vt:lpstr>
      <vt:lpstr>Slide 11</vt:lpstr>
      <vt:lpstr>Start Formative Assessment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USER</cp:lastModifiedBy>
  <cp:revision>259</cp:revision>
  <dcterms:created xsi:type="dcterms:W3CDTF">2013-05-25T20:00:32Z</dcterms:created>
  <dcterms:modified xsi:type="dcterms:W3CDTF">2013-09-15T07:09:13Z</dcterms:modified>
</cp:coreProperties>
</file>